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  <p:sldId id="264" r:id="rId8"/>
    <p:sldId id="265" r:id="rId9"/>
    <p:sldId id="266" r:id="rId10"/>
    <p:sldId id="267" r:id="rId11"/>
    <p:sldId id="269" r:id="rId12"/>
    <p:sldId id="275" r:id="rId13"/>
    <p:sldId id="276" r:id="rId14"/>
    <p:sldId id="277" r:id="rId15"/>
    <p:sldId id="278" r:id="rId16"/>
    <p:sldId id="279" r:id="rId17"/>
    <p:sldId id="281" r:id="rId18"/>
    <p:sldId id="273" r:id="rId19"/>
  </p:sldIdLst>
  <p:sldSz cx="12192000" cy="6858000"/>
  <p:notesSz cx="7103745" cy="10234295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0EE"/>
    <a:srgbClr val="A6A8B5"/>
    <a:srgbClr val="EBEEF7"/>
    <a:srgbClr val="D9E2F1"/>
    <a:srgbClr val="B6B9C6"/>
    <a:srgbClr val="AFC1D3"/>
    <a:srgbClr val="754531"/>
    <a:srgbClr val="DAE3F3"/>
    <a:srgbClr val="D8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9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2.jpe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7.xml"/><Relationship Id="rId7" Type="http://schemas.openxmlformats.org/officeDocument/2006/relationships/image" Target="../media/image20.png"/><Relationship Id="rId6" Type="http://schemas.openxmlformats.org/officeDocument/2006/relationships/tags" Target="../tags/tag18.xml"/><Relationship Id="rId5" Type="http://schemas.openxmlformats.org/officeDocument/2006/relationships/image" Target="../media/image19.png"/><Relationship Id="rId4" Type="http://schemas.openxmlformats.org/officeDocument/2006/relationships/tags" Target="../tags/tag17.xml"/><Relationship Id="rId3" Type="http://schemas.openxmlformats.org/officeDocument/2006/relationships/image" Target="../media/image18.png"/><Relationship Id="rId2" Type="http://schemas.openxmlformats.org/officeDocument/2006/relationships/tags" Target="../tags/tag16.xml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7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4998720" y="-143510"/>
            <a:ext cx="7251700" cy="7144385"/>
          </a:xfrm>
          <a:prstGeom prst="rect">
            <a:avLst/>
          </a:prstGeom>
          <a:solidFill>
            <a:srgbClr val="B6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直角三角形 12"/>
          <p:cNvSpPr/>
          <p:nvPr>
            <p:custDataLst>
              <p:tags r:id="rId3"/>
            </p:custDataLst>
          </p:nvPr>
        </p:nvSpPr>
        <p:spPr>
          <a:xfrm rot="13500000">
            <a:off x="2440305" y="560070"/>
            <a:ext cx="5739130" cy="5739130"/>
          </a:xfrm>
          <a:prstGeom prst="rtTriangle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PA_组合 15"/>
          <p:cNvGrpSpPr/>
          <p:nvPr>
            <p:custDataLst>
              <p:tags r:id="rId4"/>
            </p:custDataLst>
          </p:nvPr>
        </p:nvGrpSpPr>
        <p:grpSpPr>
          <a:xfrm>
            <a:off x="0" y="-143510"/>
            <a:ext cx="8102600" cy="7144385"/>
            <a:chOff x="-916" y="-226"/>
            <a:chExt cx="12760" cy="11251"/>
          </a:xfrm>
        </p:grpSpPr>
        <p:sp>
          <p:nvSpPr>
            <p:cNvPr id="5" name="矩形 4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13500000">
              <a:off x="3782" y="1370"/>
              <a:ext cx="8062" cy="8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PA_菱形 14"/>
          <p:cNvSpPr/>
          <p:nvPr>
            <p:custDataLst>
              <p:tags r:id="rId5"/>
            </p:custDataLst>
          </p:nvPr>
        </p:nvSpPr>
        <p:spPr>
          <a:xfrm>
            <a:off x="5821045" y="414020"/>
            <a:ext cx="6028690" cy="6028690"/>
          </a:xfrm>
          <a:prstGeom prst="diamond">
            <a:avLst/>
          </a:prstGeom>
          <a:noFill/>
          <a:ln w="254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PA_文本框 126"/>
          <p:cNvSpPr txBox="1"/>
          <p:nvPr>
            <p:custDataLst>
              <p:tags r:id="rId6"/>
            </p:custDataLst>
          </p:nvPr>
        </p:nvSpPr>
        <p:spPr>
          <a:xfrm>
            <a:off x="446405" y="2101850"/>
            <a:ext cx="7113905" cy="860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zh-CN" sz="5000">
                <a:solidFill>
                  <a:srgbClr val="A6A8B5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简单路由器程序设计</a:t>
            </a:r>
            <a:endParaRPr lang="zh-CN" sz="5000">
              <a:solidFill>
                <a:srgbClr val="A6A8B5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PA_圆角矩形 18"/>
          <p:cNvSpPr/>
          <p:nvPr>
            <p:custDataLst>
              <p:tags r:id="rId7"/>
            </p:custDataLst>
          </p:nvPr>
        </p:nvSpPr>
        <p:spPr>
          <a:xfrm>
            <a:off x="596265" y="4245610"/>
            <a:ext cx="2798445" cy="372110"/>
          </a:xfrm>
          <a:prstGeom prst="roundRect">
            <a:avLst/>
          </a:prstGeom>
          <a:solidFill>
            <a:srgbClr val="B6B9C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展示人：孙悦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rcRect l="15773" r="16651"/>
          <a:stretch>
            <a:fillRect/>
          </a:stretch>
        </p:blipFill>
        <p:spPr>
          <a:xfrm>
            <a:off x="5885815" y="518160"/>
            <a:ext cx="5899150" cy="5819775"/>
          </a:xfrm>
          <a:prstGeom prst="diamond">
            <a:avLst/>
          </a:prstGeom>
        </p:spPr>
      </p:pic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55" y="1057910"/>
            <a:ext cx="1969770" cy="70167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3" grpId="0" bldLvl="0" animBg="1"/>
      <p:bldP spid="15" grpId="0" bldLvl="0" animBg="1"/>
      <p:bldP spid="127" grpId="0" bldLvl="0" animBg="1"/>
      <p:bldP spid="1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89635" y="1632970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查看默认路由表：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49095" y="2430780"/>
            <a:ext cx="8733790" cy="223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89635" y="1632970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添加路由表项，一次输入目的网络、掩码、下一跳，然后查看新的路由表：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10435" y="2364105"/>
            <a:ext cx="7159625" cy="3319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89635" y="1632970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主机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B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 ping 主机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A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，可以ping通，路由表项添加成功：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46275" y="2465070"/>
            <a:ext cx="7608570" cy="271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33450" y="1462155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>
              <a:lnSpc>
                <a:spcPct val="120000"/>
              </a:lnSpc>
            </a:pPr>
            <a:r>
              <a:rPr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删除路由表项，并查看新的路由表：</a:t>
            </a:r>
            <a:endParaRPr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04720" y="2066925"/>
            <a:ext cx="6882765" cy="419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89635" y="1632970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>
              <a:lnSpc>
                <a:spcPct val="120000"/>
              </a:lnSpc>
            </a:pPr>
            <a:r>
              <a:rPr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两主机ping不通，删除成功：</a:t>
            </a:r>
            <a:endParaRPr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23720" y="2657475"/>
            <a:ext cx="7231380" cy="2206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42010" y="1360555"/>
            <a:ext cx="2902014" cy="604673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p>
            <a:pPr algn="l">
              <a:lnSpc>
                <a:spcPct val="120000"/>
              </a:lnSpc>
            </a:pPr>
            <a:r>
              <a:rPr lang="zh-CN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日志记录</a:t>
            </a:r>
            <a:endParaRPr lang="zh-CN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0690" y="6228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路由器实验完成！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07895" y="752475"/>
            <a:ext cx="5276850" cy="5085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18940" y="833120"/>
            <a:ext cx="5419090" cy="5191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94805" y="882650"/>
            <a:ext cx="5180330" cy="495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-8180" t="2106" r="-6590" b="40415"/>
          <a:stretch>
            <a:fillRect/>
          </a:stretch>
        </p:blipFill>
        <p:spPr>
          <a:xfrm>
            <a:off x="-970280" y="0"/>
            <a:ext cx="13948410" cy="4575175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1214120" y="4938395"/>
            <a:ext cx="5240020" cy="76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lnSpc>
                <a:spcPct val="110000"/>
              </a:lnSpc>
            </a:pPr>
            <a:r>
              <a:rPr lang="zh-CN" altLang="en-US" sz="4000">
                <a:solidFill>
                  <a:schemeClr val="accent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感谢聆听 欢迎指正</a:t>
            </a:r>
            <a:endParaRPr lang="zh-CN" altLang="en-US" sz="4000">
              <a:solidFill>
                <a:schemeClr val="accent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32955" y="4636770"/>
            <a:ext cx="4017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展示者：孙悦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学号：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2110052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展示日期：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815" y="3005455"/>
            <a:ext cx="5547995" cy="307784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ldLvl="0" animBg="1"/>
      <p:bldP spid="18" grpId="0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50"/>
          <p:cNvCxnSpPr/>
          <p:nvPr/>
        </p:nvCxnSpPr>
        <p:spPr>
          <a:xfrm>
            <a:off x="386080" y="5673090"/>
            <a:ext cx="10723880" cy="571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tailEnd type="oval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bright="18000" contrast="-24000"/>
          </a:blip>
          <a:srcRect b="23111"/>
          <a:stretch>
            <a:fillRect/>
          </a:stretch>
        </p:blipFill>
        <p:spPr>
          <a:xfrm>
            <a:off x="0" y="0"/>
            <a:ext cx="12192000" cy="372237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86080" y="1117600"/>
            <a:ext cx="5080" cy="4554855"/>
            <a:chOff x="608" y="1760"/>
            <a:chExt cx="8" cy="7173"/>
          </a:xfrm>
        </p:grpSpPr>
        <p:cxnSp>
          <p:nvCxnSpPr>
            <p:cNvPr id="11" name="Straight Connector 21"/>
            <p:cNvCxnSpPr/>
            <p:nvPr/>
          </p:nvCxnSpPr>
          <p:spPr>
            <a:xfrm flipH="1">
              <a:off x="608" y="1760"/>
              <a:ext cx="8" cy="4206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/>
            <p:cNvCxnSpPr/>
            <p:nvPr/>
          </p:nvCxnSpPr>
          <p:spPr>
            <a:xfrm>
              <a:off x="608" y="5919"/>
              <a:ext cx="8" cy="3015"/>
            </a:xfrm>
            <a:prstGeom prst="line">
              <a:avLst/>
            </a:prstGeom>
            <a:ln w="22225">
              <a:solidFill>
                <a:schemeClr val="bg2">
                  <a:lumMod val="9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23"/>
          <p:cNvCxnSpPr/>
          <p:nvPr/>
        </p:nvCxnSpPr>
        <p:spPr>
          <a:xfrm>
            <a:off x="391021" y="1117600"/>
            <a:ext cx="5266401" cy="0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4"/>
          <p:cNvCxnSpPr/>
          <p:nvPr/>
        </p:nvCxnSpPr>
        <p:spPr>
          <a:xfrm>
            <a:off x="5657420" y="1128889"/>
            <a:ext cx="0" cy="2348088"/>
          </a:xfrm>
          <a:prstGeom prst="line">
            <a:avLst/>
          </a:prstGeom>
          <a:ln w="222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"/>
          <p:cNvCxnSpPr/>
          <p:nvPr/>
        </p:nvCxnSpPr>
        <p:spPr>
          <a:xfrm flipH="1" flipV="1">
            <a:off x="1381067" y="3476979"/>
            <a:ext cx="4273040" cy="4677"/>
          </a:xfrm>
          <a:prstGeom prst="line">
            <a:avLst/>
          </a:prstGeom>
          <a:ln w="22225">
            <a:solidFill>
              <a:schemeClr val="bg1"/>
            </a:solidFill>
            <a:prstDash val="sysDot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26160" y="1585595"/>
            <a:ext cx="3996690" cy="1422400"/>
            <a:chOff x="1616" y="2497"/>
            <a:chExt cx="6294" cy="2240"/>
          </a:xfrm>
        </p:grpSpPr>
        <p:sp>
          <p:nvSpPr>
            <p:cNvPr id="5" name="矩形 4"/>
            <p:cNvSpPr/>
            <p:nvPr/>
          </p:nvSpPr>
          <p:spPr>
            <a:xfrm>
              <a:off x="1616" y="2497"/>
              <a:ext cx="6294" cy="224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16" y="3059"/>
              <a:ext cx="6294" cy="1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CONTENTS</a:t>
              </a:r>
              <a:endParaRPr lang="en-US" altLang="zh-CN" sz="4400" b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" name="菱形 7"/>
          <p:cNvSpPr/>
          <p:nvPr/>
        </p:nvSpPr>
        <p:spPr>
          <a:xfrm>
            <a:off x="157924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5589270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9185275" y="5311140"/>
            <a:ext cx="729615" cy="729615"/>
          </a:xfrm>
          <a:prstGeom prst="diamond">
            <a:avLst/>
          </a:prstGeom>
          <a:solidFill>
            <a:srgbClr val="AFC1D3"/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82320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实验准备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3646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程序思路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93125" y="447611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程序效果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heibai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23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1717" r="1717" b="6117"/>
          <a:stretch>
            <a:fillRect/>
          </a:stretch>
        </p:blipFill>
        <p:spPr>
          <a:xfrm>
            <a:off x="-157480" y="0"/>
            <a:ext cx="12540615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3167380"/>
            <a:ext cx="413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实验准备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9"/>
          <p:cNvPicPr>
            <a:picLocks noChangeAspect="1"/>
          </p:cNvPicPr>
          <p:nvPr/>
        </p:nvPicPr>
        <p:blipFill>
          <a:blip r:embed="rId1"/>
          <a:srcRect l="22977" r="22723" b="6117"/>
          <a:stretch>
            <a:fillRect/>
          </a:stretch>
        </p:blipFill>
        <p:spPr>
          <a:xfrm>
            <a:off x="3471545" y="-31115"/>
            <a:ext cx="7117080" cy="6921500"/>
          </a:xfrm>
          <a:prstGeom prst="diamond">
            <a:avLst/>
          </a:prstGeom>
        </p:spPr>
      </p:pic>
      <p:pic>
        <p:nvPicPr>
          <p:cNvPr id="2" name="图片 1" descr="IMG_2199"/>
          <p:cNvPicPr>
            <a:picLocks noChangeAspect="1"/>
          </p:cNvPicPr>
          <p:nvPr/>
        </p:nvPicPr>
        <p:blipFill>
          <a:blip r:embed="rId1"/>
          <a:srcRect l="-63" r="47426" b="3848"/>
          <a:stretch>
            <a:fillRect/>
          </a:stretch>
        </p:blipFill>
        <p:spPr>
          <a:xfrm>
            <a:off x="-474980" y="0"/>
            <a:ext cx="6835775" cy="69373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19223" y="478155"/>
            <a:ext cx="8611373" cy="5918835"/>
            <a:chOff x="-1246" y="2"/>
            <a:chExt cx="15786" cy="10850"/>
          </a:xfrm>
          <a:solidFill>
            <a:schemeClr val="bg1"/>
          </a:solidFill>
        </p:grpSpPr>
        <p:sp>
          <p:nvSpPr>
            <p:cNvPr id="8" name="矩形 7"/>
            <p:cNvSpPr/>
            <p:nvPr/>
          </p:nvSpPr>
          <p:spPr>
            <a:xfrm>
              <a:off x="-1246" y="2"/>
              <a:ext cx="11971" cy="108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13500000">
              <a:off x="6864" y="1587"/>
              <a:ext cx="7676" cy="7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菱形 9"/>
          <p:cNvSpPr/>
          <p:nvPr/>
        </p:nvSpPr>
        <p:spPr>
          <a:xfrm>
            <a:off x="7457440" y="2684780"/>
            <a:ext cx="1467485" cy="1467485"/>
          </a:xfrm>
          <a:prstGeom prst="diamond">
            <a:avLst/>
          </a:prstGeom>
          <a:solidFill>
            <a:srgbClr val="75453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8100000" flipH="1">
            <a:off x="4553585" y="976630"/>
            <a:ext cx="4894580" cy="49009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Group 74"/>
          <p:cNvGrpSpPr/>
          <p:nvPr/>
        </p:nvGrpSpPr>
        <p:grpSpPr>
          <a:xfrm>
            <a:off x="574542" y="1372296"/>
            <a:ext cx="5786119" cy="628015"/>
            <a:chOff x="336337" y="2984337"/>
            <a:chExt cx="4340719" cy="471134"/>
          </a:xfrm>
        </p:grpSpPr>
        <p:sp>
          <p:nvSpPr>
            <p:cNvPr id="13" name="文本框 11"/>
            <p:cNvSpPr txBox="1"/>
            <p:nvPr/>
          </p:nvSpPr>
          <p:spPr>
            <a:xfrm>
              <a:off x="336337" y="2984337"/>
              <a:ext cx="1661592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本次实验用四台虚拟机</a:t>
              </a:r>
              <a:endPara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矩形 9"/>
            <p:cNvSpPr/>
            <p:nvPr/>
          </p:nvSpPr>
          <p:spPr>
            <a:xfrm>
              <a:off x="336813" y="3248725"/>
              <a:ext cx="4340243" cy="206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en-US" altLang="zh-CN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Visual Studio</a:t>
              </a: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环境配置：最低版本5.01，并设置编译选项为 Release 和 x86 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</p:txBody>
        </p:sp>
      </p:grpSp>
      <p:pic>
        <p:nvPicPr>
          <p:cNvPr id="17" name="图片 16" descr="IMG_2199"/>
          <p:cNvPicPr>
            <a:picLocks noChangeAspect="1"/>
          </p:cNvPicPr>
          <p:nvPr/>
        </p:nvPicPr>
        <p:blipFill>
          <a:blip r:embed="rId1"/>
          <a:srcRect l="14777" t="3443" r="26640" b="2674"/>
          <a:stretch>
            <a:fillRect/>
          </a:stretch>
        </p:blipFill>
        <p:spPr>
          <a:xfrm flipH="1">
            <a:off x="10871200" y="2817495"/>
            <a:ext cx="990600" cy="1208405"/>
          </a:xfrm>
          <a:prstGeom prst="chevron">
            <a:avLst/>
          </a:prstGeom>
        </p:spPr>
      </p:pic>
      <p:pic>
        <p:nvPicPr>
          <p:cNvPr id="18" name="图片 17" descr="1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65" y="2937510"/>
            <a:ext cx="990600" cy="984885"/>
          </a:xfrm>
          <a:prstGeom prst="rect">
            <a:avLst/>
          </a:prstGeom>
        </p:spPr>
      </p:pic>
      <p:pic>
        <p:nvPicPr>
          <p:cNvPr id="25" name="图片 24" descr="heibai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grpSp>
        <p:nvGrpSpPr>
          <p:cNvPr id="15" name="Group 74"/>
          <p:cNvGrpSpPr/>
          <p:nvPr/>
        </p:nvGrpSpPr>
        <p:grpSpPr>
          <a:xfrm>
            <a:off x="573272" y="2817556"/>
            <a:ext cx="5787389" cy="800734"/>
            <a:chOff x="336337" y="2984337"/>
            <a:chExt cx="4341672" cy="600707"/>
          </a:xfrm>
        </p:grpSpPr>
        <p:sp>
          <p:nvSpPr>
            <p:cNvPr id="20" name="文本框 11"/>
            <p:cNvSpPr txBox="1"/>
            <p:nvPr/>
          </p:nvSpPr>
          <p:spPr>
            <a:xfrm>
              <a:off x="336337" y="2984337"/>
              <a:ext cx="1410543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矩形 9"/>
            <p:cNvSpPr/>
            <p:nvPr/>
          </p:nvSpPr>
          <p:spPr>
            <a:xfrm>
              <a:off x="336813" y="3239673"/>
              <a:ext cx="4341196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2" name="Group 74"/>
          <p:cNvGrpSpPr/>
          <p:nvPr/>
        </p:nvGrpSpPr>
        <p:grpSpPr>
          <a:xfrm>
            <a:off x="573907" y="4250751"/>
            <a:ext cx="5786754" cy="800734"/>
            <a:chOff x="336337" y="2984337"/>
            <a:chExt cx="4341196" cy="600707"/>
          </a:xfrm>
        </p:grpSpPr>
        <p:sp>
          <p:nvSpPr>
            <p:cNvPr id="23" name="文本框 11"/>
            <p:cNvSpPr txBox="1"/>
            <p:nvPr/>
          </p:nvSpPr>
          <p:spPr>
            <a:xfrm>
              <a:off x="336337" y="2984337"/>
              <a:ext cx="1410544" cy="2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允公允能 日新月异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矩形 9"/>
            <p:cNvSpPr/>
            <p:nvPr/>
          </p:nvSpPr>
          <p:spPr>
            <a:xfrm>
              <a:off x="336813" y="3239673"/>
              <a:ext cx="4340720" cy="34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请替换文字内容，修改文字内容，或直接复制你的内容到此。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endParaRPr>
            </a:p>
            <a:p>
              <a:pPr algn="l" defTabSz="912495">
                <a:defRPr/>
              </a:pPr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请替换文字内容，修改文字内容，或直接复制你的内容到此。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0985" y="2197100"/>
            <a:ext cx="5727065" cy="30816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197"/>
          <p:cNvPicPr>
            <a:picLocks noChangeAspect="1"/>
          </p:cNvPicPr>
          <p:nvPr/>
        </p:nvPicPr>
        <p:blipFill>
          <a:blip r:embed="rId1"/>
          <a:srcRect t="8248" b="59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82720" y="3169285"/>
            <a:ext cx="413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程序思路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89915" y="723900"/>
            <a:ext cx="267970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程序思路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73735" y="1230630"/>
            <a:ext cx="972185" cy="31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80080" y="831850"/>
            <a:ext cx="8973185" cy="519493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6085" y="1548130"/>
            <a:ext cx="31108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(1)准备工作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打开网卡获取双 IP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伪造 ARP 报文获取本机 MAC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自动添加默认路由表项，手动添加&amp;删除</a:t>
            </a: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路由表项，显示路由表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(2)接收消息并准备转发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捕获报文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捕获 IP 报文的处理；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捕获 ARP 报文的处理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(3)转发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MAC 地址的修改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TTL 的修改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  <a:p>
            <a:pPr algn="l" defTabSz="912495" fontAlgn="auto">
              <a:lnSpc>
                <a:spcPct val="150000"/>
              </a:lnSpc>
              <a:defRPr/>
            </a:pPr>
            <a:r>
              <a:rPr lang="en-US" altLang="zh-CN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- </a:t>
            </a: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重新设置校验和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525" y="623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具体代码实现请看实验报告详述</a:t>
            </a:r>
            <a:endParaRPr lang="zh-CN" altLang="en-US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>
            <a:off x="3681095" y="2689860"/>
            <a:ext cx="4831080" cy="483108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75785" y="4907280"/>
            <a:ext cx="3441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允公允能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日新月异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7530" y="2174875"/>
            <a:ext cx="2537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2495" fontAlgn="auto">
              <a:lnSpc>
                <a:spcPct val="150000"/>
              </a:lnSpc>
              <a:defRPr/>
            </a:pPr>
            <a:r>
              <a:rPr lang="zh-CN" altLang="en-US" sz="1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本次实验在前期基础上主要添加数据结构有路由表项、路由表、ARP 表、日志等</a:t>
            </a:r>
            <a:endParaRPr lang="zh-CN" altLang="en-US" sz="1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659130" y="674370"/>
            <a:ext cx="4387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程序数据结构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heibailogo"/>
          <p:cNvPicPr>
            <a:picLocks noChangeAspect="1"/>
          </p:cNvPicPr>
          <p:nvPr/>
        </p:nvPicPr>
        <p:blipFill>
          <a:blip r:embed="rId1"/>
          <a:srcRect r="62121" b="-14389"/>
          <a:stretch>
            <a:fillRect/>
          </a:stretch>
        </p:blipFill>
        <p:spPr>
          <a:xfrm>
            <a:off x="5636260" y="3741420"/>
            <a:ext cx="918210" cy="988060"/>
          </a:xfrm>
          <a:prstGeom prst="rect">
            <a:avLst/>
          </a:prstGeom>
        </p:spPr>
      </p:pic>
      <p:pic>
        <p:nvPicPr>
          <p:cNvPr id="8" name="图片 7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6570" y="6230620"/>
            <a:ext cx="1299210" cy="462915"/>
          </a:xfrm>
          <a:prstGeom prst="rect">
            <a:avLst/>
          </a:prstGeom>
        </p:spPr>
      </p:pic>
      <p:pic>
        <p:nvPicPr>
          <p:cNvPr id="4" name="图片 3" descr="结构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0"/>
            <a:ext cx="698817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8460" y="6050280"/>
            <a:ext cx="4519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具体代码实现请看实验报告和代码文件</a:t>
            </a:r>
            <a:endParaRPr lang="zh-CN" altLang="en-US" sz="140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bldLvl="0" animBg="1"/>
      <p:bldP spid="21" grpId="0"/>
      <p:bldP spid="21" grpId="1"/>
      <p:bldP spid="21" grpId="2"/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196"/>
          <p:cNvPicPr>
            <a:picLocks noChangeAspect="1"/>
          </p:cNvPicPr>
          <p:nvPr/>
        </p:nvPicPr>
        <p:blipFill>
          <a:blip r:embed="rId1"/>
          <a:srcRect t="22562" r="30505" b="50775"/>
          <a:stretch>
            <a:fillRect/>
          </a:stretch>
        </p:blipFill>
        <p:spPr>
          <a:xfrm>
            <a:off x="0" y="0"/>
            <a:ext cx="12192000" cy="68408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54195" y="-137160"/>
            <a:ext cx="3483610" cy="7005955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3155950" y="473075"/>
            <a:ext cx="5913120" cy="5913120"/>
          </a:xfrm>
          <a:prstGeom prst="diamond">
            <a:avLst/>
          </a:prstGeom>
          <a:solidFill>
            <a:schemeClr val="bg1">
              <a:alpha val="73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366770" y="701040"/>
            <a:ext cx="5457825" cy="5457825"/>
          </a:xfrm>
          <a:prstGeom prst="diamond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75555" y="1586230"/>
            <a:ext cx="2040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4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26535" y="3150235"/>
            <a:ext cx="4138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程序效果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5" grpId="0" bldLvl="0" animBg="1"/>
      <p:bldP spid="14" grpId="0" bldLvl="0" animBg="1"/>
      <p:bldP spid="6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eibai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6133465"/>
            <a:ext cx="1299210" cy="46291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89915" y="1633220"/>
            <a:ext cx="3553460" cy="604520"/>
          </a:xfrm>
          <a:prstGeom prst="rect">
            <a:avLst/>
          </a:prstGeom>
        </p:spPr>
        <p:txBody>
          <a:bodyPr wrap="square" lIns="0" tIns="0" rIns="0" bIns="0" anchor="ctr"/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将路由器程序添加到虚拟机 2 中，运行 exe 文件可以查看到虚拟机的双 IP、MAC 地址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718820" y="432435"/>
            <a:ext cx="1995170" cy="69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18820" y="611505"/>
            <a:ext cx="288798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b="1">
                <a:latin typeface="MingLiU" panose="02020509000000000000" charset="-120"/>
                <a:ea typeface="MingLiU" panose="02020509000000000000" charset="-120"/>
              </a:rPr>
              <a:t>程序效果</a:t>
            </a:r>
            <a:endParaRPr lang="zh-CN" altLang="en-US" b="1">
              <a:latin typeface="MingLiU" panose="02020509000000000000" charset="-120"/>
              <a:ea typeface="MingLiU" panose="02020509000000000000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36470" y="2364740"/>
            <a:ext cx="7319010" cy="3513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PP_MARK_KEY" val="87f8031b-4e06-4631-a750-8c6832c211ab"/>
  <p:tag name="COMMONDATA" val="eyJoZGlkIjoiNjA0MmRmMTE1NjBkY2Y0MWI4MjEwOTJkMjZiYjE1ZTQifQ==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949393"/>
    </a:accent1>
    <a:accent2>
      <a:srgbClr val="5D5C5C"/>
    </a:accent2>
    <a:accent3>
      <a:srgbClr val="949393"/>
    </a:accent3>
    <a:accent4>
      <a:srgbClr val="5D5C5C"/>
    </a:accent4>
    <a:accent5>
      <a:srgbClr val="949393"/>
    </a:accent5>
    <a:accent6>
      <a:srgbClr val="5D5C5C"/>
    </a:accent6>
    <a:hlink>
      <a:srgbClr val="949393"/>
    </a:hlink>
    <a:folHlink>
      <a:srgbClr val="5D5C5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WPS 演示</Application>
  <PresentationFormat>宽屏</PresentationFormat>
  <Paragraphs>106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MingLiU</vt:lpstr>
      <vt:lpstr>PMingLiU-ExtB</vt:lpstr>
      <vt:lpstr>Verdana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sylviako</dc:creator>
  <cp:lastModifiedBy>孙悦</cp:lastModifiedBy>
  <cp:revision>10</cp:revision>
  <dcterms:created xsi:type="dcterms:W3CDTF">2021-08-12T09:15:00Z</dcterms:created>
  <dcterms:modified xsi:type="dcterms:W3CDTF">2023-12-22T07:27:51Z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E461F0DC0B474C4ABD4943CB1B60FB1A_13</vt:lpwstr>
  </property>
</Properties>
</file>